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300" r:id="rId4"/>
    <p:sldId id="287" r:id="rId5"/>
    <p:sldId id="258" r:id="rId6"/>
    <p:sldId id="299" r:id="rId7"/>
    <p:sldId id="326" r:id="rId8"/>
    <p:sldId id="288" r:id="rId9"/>
    <p:sldId id="290" r:id="rId10"/>
    <p:sldId id="289" r:id="rId11"/>
    <p:sldId id="302" r:id="rId12"/>
    <p:sldId id="301" r:id="rId13"/>
    <p:sldId id="293" r:id="rId14"/>
    <p:sldId id="320" r:id="rId15"/>
    <p:sldId id="291" r:id="rId16"/>
    <p:sldId id="294" r:id="rId17"/>
    <p:sldId id="321" r:id="rId18"/>
    <p:sldId id="295" r:id="rId19"/>
    <p:sldId id="322" r:id="rId20"/>
    <p:sldId id="305" r:id="rId21"/>
    <p:sldId id="309" r:id="rId22"/>
    <p:sldId id="306" r:id="rId23"/>
    <p:sldId id="325" r:id="rId24"/>
    <p:sldId id="307" r:id="rId25"/>
    <p:sldId id="323" r:id="rId26"/>
    <p:sldId id="297" r:id="rId27"/>
    <p:sldId id="310" r:id="rId28"/>
    <p:sldId id="311" r:id="rId29"/>
    <p:sldId id="312" r:id="rId30"/>
    <p:sldId id="313" r:id="rId31"/>
    <p:sldId id="318" r:id="rId32"/>
    <p:sldId id="314" r:id="rId33"/>
    <p:sldId id="315" r:id="rId34"/>
    <p:sldId id="316" r:id="rId35"/>
    <p:sldId id="317" r:id="rId36"/>
    <p:sldId id="324" r:id="rId37"/>
    <p:sldId id="31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87464" autoAdjust="0"/>
  </p:normalViewPr>
  <p:slideViewPr>
    <p:cSldViewPr snapToGrid="0">
      <p:cViewPr varScale="1">
        <p:scale>
          <a:sx n="82" d="100"/>
          <a:sy n="82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AC4EC-880E-4EB5-A5A1-43C3FC043595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63CC-0809-4E0C-B377-F526388F0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34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7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39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701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9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574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6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38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53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55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78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96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527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8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061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66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3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84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19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4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20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1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663CC-0809-4E0C-B377-F526388F009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0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F8C1-2FDB-42E9-BDD6-FD30FAF8376C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55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FF1C-0672-4A34-B72E-00D72A3AB39B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98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E563-C1FB-4EE8-AB79-1A5A373AED84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25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3EDC-2349-4F31-A5E7-25466FFD7646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7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1A96-BF8E-49C3-9EF8-7CB9E55F0C19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395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44F1-FC55-453D-8FA0-23690BAB4EFB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79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52C0-B8B3-4A5D-8959-1EC9678B4843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749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4E873-3D08-493D-A85E-7C12B1365437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3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8870-A2E9-4A94-A8EF-C66E820CA7D5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5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3D3-D5E7-4196-B904-D203381710C3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61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6444-6848-43B2-B78C-9406DB3E4CD6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16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FC87-AA9C-4AB2-B73D-A8B2096E0E8F}" type="datetime1">
              <a:rPr lang="fr-FR" smtClean="0"/>
              <a:t>22/10/2022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61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3840-5DA6-402E-8D76-BA8D45157C88}" type="datetime1">
              <a:rPr lang="fr-FR" smtClean="0"/>
              <a:t>22/10/2022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87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20F8-B888-4268-BCA4-085F209641E4}" type="datetime1">
              <a:rPr lang="fr-FR" smtClean="0"/>
              <a:t>22/10/2022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1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CF632-AF1A-4A44-A18A-991E1A616502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0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9619-A22F-4CDE-BA52-E2A44881466B}" type="datetime1">
              <a:rPr lang="fr-FR" smtClean="0"/>
              <a:t>22/10/2022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6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ED27-2A75-47B9-B95A-6C72DEFF60B3}" type="datetime1">
              <a:rPr lang="fr-FR" smtClean="0"/>
              <a:t>22/10/2022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D38D1E4-1943-418C-9F29-9DC83C1A0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1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69" y="804335"/>
            <a:ext cx="5768697" cy="5249332"/>
          </a:xfrm>
        </p:spPr>
        <p:txBody>
          <a:bodyPr anchor="ctr">
            <a:normAutofit/>
          </a:bodyPr>
          <a:lstStyle/>
          <a:p>
            <a:r>
              <a:rPr lang="fr-FR" b="1" dirty="0"/>
              <a:t>Segmentez les clients d’un site E-Commerce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77A966-B5B6-CE31-E3DD-076776C8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035" y="804334"/>
            <a:ext cx="3348069" cy="5249332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1"/>
                </a:solidFill>
              </a:rPr>
              <a:t>OpenClassrooms – Parcours Data Scientist – Projet 5</a:t>
            </a:r>
          </a:p>
          <a:p>
            <a:pPr algn="r"/>
            <a:endParaRPr lang="fr-FR" dirty="0">
              <a:solidFill>
                <a:schemeClr val="tx1"/>
              </a:solidFill>
            </a:endParaRPr>
          </a:p>
          <a:p>
            <a:pPr algn="r"/>
            <a:r>
              <a:rPr lang="fr-FR" dirty="0">
                <a:solidFill>
                  <a:schemeClr val="tx1"/>
                </a:solidFill>
              </a:rPr>
              <a:t>Younes EL RHAZALI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53FD50-EE86-2645-9FED-8ED88B83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31" y="3255751"/>
            <a:ext cx="779767" cy="365125"/>
          </a:xfrm>
        </p:spPr>
        <p:txBody>
          <a:bodyPr/>
          <a:lstStyle/>
          <a:p>
            <a:fld id="{0D38D1E4-1943-418C-9F29-9DC83C1A011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594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ADC1C9-A085-7FE3-4388-E13467C67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761940"/>
            <a:ext cx="5857130" cy="5606775"/>
          </a:xfrm>
          <a:ln w="38100">
            <a:solidFill>
              <a:schemeClr val="accent1">
                <a:shade val="90000"/>
              </a:schemeClr>
            </a:solidFill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66735D3-EDA9-915A-7896-96DF4F41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5021"/>
            <a:ext cx="8911687" cy="1280890"/>
          </a:xfrm>
        </p:spPr>
        <p:txBody>
          <a:bodyPr/>
          <a:lstStyle/>
          <a:p>
            <a:r>
              <a:rPr lang="fr-FR" dirty="0"/>
              <a:t>6- Analyse bivariée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25D4C5-A09B-25C3-8ADE-4693DF99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3" y="2358493"/>
            <a:ext cx="5848283" cy="2927204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80D2FB-56D3-1D8C-DB48-43B206B0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7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66735D3-EDA9-915A-7896-96DF4F41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54502"/>
            <a:ext cx="9647953" cy="1280890"/>
          </a:xfrm>
        </p:spPr>
        <p:txBody>
          <a:bodyPr/>
          <a:lstStyle/>
          <a:p>
            <a:r>
              <a:rPr lang="fr-FR" dirty="0"/>
              <a:t>7- Analyse en composantes principales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2738AA-A185-BDD1-84E4-D487587E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897" y="2927087"/>
            <a:ext cx="4544095" cy="3799249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5B4E1E-9D10-D9BF-8881-10C50CEB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69" y="2927087"/>
            <a:ext cx="5531528" cy="3776411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B8E593-BBFB-64BB-08EC-75AFF66E8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69" y="861600"/>
            <a:ext cx="10075623" cy="2020031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249EC31-2BB6-2433-72C3-F0949C5F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6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7846" y="1849364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Modélisations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161F39-768B-4ECF-D172-1C188280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44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C1F8437-E34A-674E-105D-3C868E005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09" y="1409180"/>
            <a:ext cx="9508822" cy="5204598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82E1F0AD-231B-CAA0-B2ED-D4F4B8D15B7D}"/>
              </a:ext>
            </a:extLst>
          </p:cNvPr>
          <p:cNvSpPr txBox="1">
            <a:spLocks/>
          </p:cNvSpPr>
          <p:nvPr/>
        </p:nvSpPr>
        <p:spPr>
          <a:xfrm>
            <a:off x="1640156" y="59488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1- Kmeans – Features RFM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EAD148-0E96-22F8-2836-FA401B3F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38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7846" y="1849364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 err="1"/>
              <a:t>Kmeans</a:t>
            </a:r>
            <a:r>
              <a:rPr lang="fr-FR" sz="9600" b="1" dirty="0"/>
              <a:t> - RFM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161F39-768B-4ECF-D172-1C188280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13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14C08-A4DF-9818-CD49-CCD34230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4880"/>
            <a:ext cx="8911687" cy="1280890"/>
          </a:xfrm>
        </p:spPr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Kmeans</a:t>
            </a:r>
            <a:r>
              <a:rPr lang="fr-FR" dirty="0"/>
              <a:t> – </a:t>
            </a:r>
            <a:r>
              <a:rPr lang="fr-FR" dirty="0" err="1"/>
              <a:t>Features</a:t>
            </a:r>
            <a:r>
              <a:rPr lang="fr-FR" dirty="0"/>
              <a:t> RFM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A471C9-6120-54FA-EE08-4B32D3BD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2" y="1716979"/>
            <a:ext cx="5649404" cy="3990138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01935B-DB16-8950-6491-BA587D7D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716978"/>
            <a:ext cx="5649402" cy="3990137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D5BF72D-FBA7-7B56-F2CA-C5B4056F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29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2F107C8-869A-F32F-8CA7-0D750A1C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785" y="3751374"/>
            <a:ext cx="3817706" cy="2918526"/>
          </a:xfrm>
          <a:prstGeom prst="rect">
            <a:avLst/>
          </a:prstGeom>
          <a:ln w="38100">
            <a:solidFill>
              <a:schemeClr val="accent1">
                <a:shade val="90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5080DC-0C13-5915-7B45-03D9DEE73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19" y="1465025"/>
            <a:ext cx="8636832" cy="19529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0854B14-AEDC-FB8C-F798-DBDFDC91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4880"/>
            <a:ext cx="8911687" cy="1280890"/>
          </a:xfrm>
        </p:spPr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Kmeans</a:t>
            </a:r>
            <a:r>
              <a:rPr lang="fr-FR" dirty="0"/>
              <a:t> – </a:t>
            </a:r>
            <a:r>
              <a:rPr lang="fr-FR" dirty="0" err="1"/>
              <a:t>Features</a:t>
            </a:r>
            <a:r>
              <a:rPr lang="fr-FR" dirty="0"/>
              <a:t> RFM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CC7186-1510-50A8-E3D8-10DB2432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822CE66-D99C-9EBE-9527-896EB5FE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85" y="3751374"/>
            <a:ext cx="4101900" cy="29185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FAF6083-81DE-6771-3F65-86923B940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" y="3751374"/>
            <a:ext cx="4101899" cy="29254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78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7846" y="1849364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DBSCAN - RFM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161F39-768B-4ECF-D172-1C188280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90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2- DBSCAN – </a:t>
            </a:r>
            <a:r>
              <a:rPr lang="fr-FR" dirty="0" err="1"/>
              <a:t>Features</a:t>
            </a:r>
            <a:r>
              <a:rPr lang="fr-FR" dirty="0"/>
              <a:t> RFM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E63829-3722-7D6A-602F-E048DEC0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509" y="1638363"/>
            <a:ext cx="4566164" cy="406658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570F8ABF-0FBC-57BD-D9F8-1457AF7AC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" y="1779497"/>
            <a:ext cx="6808819" cy="37843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789849-B605-1A29-6FCB-54EE02C3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47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299" y="1195748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8000" b="1" dirty="0"/>
              <a:t>Réduction dimensionnelle par PCA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161F39-768B-4ECF-D172-1C188280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68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5DCFC-DF25-9299-57A1-885B6259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05" y="618753"/>
            <a:ext cx="8911687" cy="656050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1CAD53-C8F1-8A40-CFF3-751ABB67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86" y="1616461"/>
            <a:ext cx="4905343" cy="3256160"/>
          </a:xfrm>
        </p:spPr>
        <p:txBody>
          <a:bodyPr>
            <a:noAutofit/>
          </a:bodyPr>
          <a:lstStyle/>
          <a:p>
            <a:pPr marL="400050" indent="-400050">
              <a:buAutoNum type="romanUcPeriod"/>
            </a:pPr>
            <a:r>
              <a:rPr lang="fr-FR" dirty="0"/>
              <a:t>Analyse Exploratoire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sz="1800" dirty="0"/>
              <a:t>Présentation des jeux de données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Nettoyage des jeu de données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Construction du jeu de données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Analyse univariée et </a:t>
            </a:r>
            <a:r>
              <a:rPr lang="fr-FR" sz="1800" dirty="0" err="1"/>
              <a:t>feature</a:t>
            </a:r>
            <a:r>
              <a:rPr lang="fr-FR" sz="1800" dirty="0"/>
              <a:t> engineering</a:t>
            </a:r>
          </a:p>
          <a:p>
            <a:pPr marL="800100" lvl="1" indent="-400050">
              <a:buAutoNum type="arabicPeriod"/>
            </a:pPr>
            <a:r>
              <a:rPr lang="fr-FR" sz="1800" dirty="0"/>
              <a:t>Analyse bivariée</a:t>
            </a:r>
            <a:endParaRPr lang="en-GB" sz="1800" dirty="0"/>
          </a:p>
          <a:p>
            <a:pPr marL="800100" lvl="1" indent="-400050">
              <a:buAutoNum type="arabicPeriod"/>
            </a:pPr>
            <a:endParaRPr lang="en-GB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51E59-CD22-C39F-251B-F801E85721EC}"/>
              </a:ext>
            </a:extLst>
          </p:cNvPr>
          <p:cNvSpPr txBox="1"/>
          <p:nvPr/>
        </p:nvSpPr>
        <p:spPr>
          <a:xfrm>
            <a:off x="5273040" y="219668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UcPeriod"/>
            </a:pPr>
            <a:endParaRPr lang="fr-FR" sz="100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5A9BF-A54E-D328-D63F-567FDFCB8A4C}"/>
              </a:ext>
            </a:extLst>
          </p:cNvPr>
          <p:cNvSpPr txBox="1">
            <a:spLocks/>
          </p:cNvSpPr>
          <p:nvPr/>
        </p:nvSpPr>
        <p:spPr>
          <a:xfrm>
            <a:off x="6096000" y="946778"/>
            <a:ext cx="5904548" cy="4595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2"/>
            </a:pPr>
            <a:r>
              <a:rPr lang="fr-FR" sz="1800" dirty="0"/>
              <a:t>Présentation des essais de modélisation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 err="1"/>
              <a:t>Kmeans</a:t>
            </a:r>
            <a:r>
              <a:rPr lang="fr-FR" dirty="0"/>
              <a:t> - </a:t>
            </a:r>
            <a:r>
              <a:rPr lang="fr-FR" dirty="0" err="1"/>
              <a:t>Features</a:t>
            </a:r>
            <a:r>
              <a:rPr lang="fr-FR" dirty="0"/>
              <a:t> RFM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/>
              <a:t>DBSCAN – </a:t>
            </a:r>
            <a:r>
              <a:rPr lang="fr-FR" dirty="0" err="1"/>
              <a:t>Features</a:t>
            </a:r>
            <a:r>
              <a:rPr lang="fr-FR" dirty="0"/>
              <a:t> RFM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/>
              <a:t>Réduction dimensionnelle et visualisation des </a:t>
            </a:r>
            <a:r>
              <a:rPr lang="fr-FR" dirty="0" err="1"/>
              <a:t>features</a:t>
            </a:r>
            <a:r>
              <a:rPr lang="fr-FR" dirty="0"/>
              <a:t> RFM </a:t>
            </a:r>
          </a:p>
          <a:p>
            <a:pPr marL="800100" lvl="1" indent="-400050">
              <a:buFont typeface="+mj-lt"/>
              <a:buAutoNum type="arabicPeriod"/>
            </a:pPr>
            <a:r>
              <a:rPr lang="fr-FR" dirty="0" err="1"/>
              <a:t>Kmeans</a:t>
            </a:r>
            <a:r>
              <a:rPr lang="fr-FR" dirty="0"/>
              <a:t> et Factor </a:t>
            </a:r>
            <a:r>
              <a:rPr lang="fr-FR" dirty="0" err="1"/>
              <a:t>Analysis</a:t>
            </a:r>
            <a:endParaRPr lang="fr-FR" dirty="0"/>
          </a:p>
          <a:p>
            <a:pPr marL="800100" lvl="1" indent="-400050">
              <a:buFont typeface="+mj-lt"/>
              <a:buAutoNum type="arabicPeriod"/>
            </a:pPr>
            <a:r>
              <a:rPr lang="fr-FR" dirty="0"/>
              <a:t>Enrichissement des </a:t>
            </a:r>
            <a:r>
              <a:rPr lang="fr-FR" dirty="0" err="1"/>
              <a:t>features</a:t>
            </a:r>
            <a:r>
              <a:rPr lang="fr-FR" dirty="0"/>
              <a:t> RFM –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  <a:p>
            <a:pPr marL="800100" lvl="1" indent="-400050">
              <a:buFont typeface="Wingdings 3" charset="2"/>
              <a:buAutoNum type="arabicPeriod"/>
            </a:pPr>
            <a:endParaRPr lang="en-GB" sz="1800" dirty="0"/>
          </a:p>
          <a:p>
            <a:pPr marL="400050" indent="-400050">
              <a:buFont typeface="Wingdings 3" charset="2"/>
              <a:buAutoNum type="romanUcPeriod" startAt="2"/>
            </a:pPr>
            <a:r>
              <a:rPr lang="en-GB" sz="2000" dirty="0" err="1"/>
              <a:t>Contrat</a:t>
            </a:r>
            <a:r>
              <a:rPr lang="en-GB" sz="2000" dirty="0"/>
              <a:t> de maintenance</a:t>
            </a:r>
          </a:p>
          <a:p>
            <a:pPr marL="800100" lvl="1" indent="-400050">
              <a:buFont typeface="+mj-lt"/>
              <a:buAutoNum type="arabicPeriod"/>
            </a:pPr>
            <a:r>
              <a:rPr lang="en-GB" sz="1800" dirty="0"/>
              <a:t>RFM Features </a:t>
            </a:r>
            <a:r>
              <a:rPr lang="en-GB" sz="1800" dirty="0" err="1"/>
              <a:t>Kmeans</a:t>
            </a:r>
            <a:endParaRPr lang="en-GB" sz="1800" dirty="0"/>
          </a:p>
          <a:p>
            <a:pPr marL="800100" lvl="1" indent="-400050">
              <a:buFont typeface="+mj-lt"/>
              <a:buAutoNum type="arabicPeriod"/>
            </a:pPr>
            <a:r>
              <a:rPr lang="en-GB" sz="1800" dirty="0"/>
              <a:t>Factor Analysis RFM Features </a:t>
            </a:r>
            <a:r>
              <a:rPr lang="en-GB" sz="1800" dirty="0" err="1"/>
              <a:t>Kmeans</a:t>
            </a:r>
            <a:endParaRPr lang="en-GB" sz="1800" dirty="0"/>
          </a:p>
          <a:p>
            <a:pPr marL="800100" lvl="1" indent="-400050">
              <a:buFont typeface="+mj-lt"/>
              <a:buAutoNum type="arabicPeriod"/>
            </a:pPr>
            <a:r>
              <a:rPr lang="en-GB" sz="1800" dirty="0"/>
              <a:t>Temps de mise à jour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fonction</a:t>
            </a:r>
            <a:r>
              <a:rPr lang="en-GB" sz="1800" dirty="0"/>
              <a:t> de la date de reference</a:t>
            </a:r>
          </a:p>
          <a:p>
            <a:pPr marL="400050" lvl="1" indent="0">
              <a:buNone/>
            </a:pPr>
            <a:endParaRPr lang="en-GB" sz="1800" dirty="0"/>
          </a:p>
          <a:p>
            <a:pPr marL="400050" indent="-400050">
              <a:buFont typeface="Wingdings 3" charset="2"/>
              <a:buAutoNum type="romanUcPeriod" startAt="2"/>
            </a:pPr>
            <a:r>
              <a:rPr lang="en-GB" sz="2000" dirty="0"/>
              <a:t>Conclusions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D0210C-F2BD-CE3A-44EB-19375721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0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dirty="0"/>
              <a:t>3- Réduction dimensionnelle et visualisation des </a:t>
            </a:r>
            <a:r>
              <a:rPr lang="fr-FR" dirty="0" err="1"/>
              <a:t>features</a:t>
            </a:r>
            <a:r>
              <a:rPr lang="fr-FR" dirty="0"/>
              <a:t> RFM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484545-98A1-F539-B8D5-4AC5E6A6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18" y="1355327"/>
            <a:ext cx="3659102" cy="304629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496573-B643-C732-A3F7-323B30C7D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1857519"/>
            <a:ext cx="6543069" cy="44615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3D7964-E60D-12F2-CD03-CAF8F084D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78" y="4462379"/>
            <a:ext cx="3649242" cy="21494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4BFA3A-66F7-EF1E-8BE8-9CB77A4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98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CE30705-3787-926F-1CA1-23145638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86991"/>
            <a:ext cx="10416009" cy="1280890"/>
          </a:xfrm>
        </p:spPr>
        <p:txBody>
          <a:bodyPr>
            <a:noAutofit/>
          </a:bodyPr>
          <a:lstStyle/>
          <a:p>
            <a:r>
              <a:rPr lang="fr-FR" sz="2400" dirty="0"/>
              <a:t>3- Réduction dimensionnelle et visualisation des </a:t>
            </a:r>
            <a:r>
              <a:rPr lang="fr-FR" sz="2400" dirty="0" err="1"/>
              <a:t>features</a:t>
            </a:r>
            <a:r>
              <a:rPr lang="fr-FR" sz="2400" dirty="0"/>
              <a:t> RFM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B27DFF-1775-FAC1-329D-B8AF1515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39" y="1284727"/>
            <a:ext cx="9459211" cy="5213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39C5AC-DE26-C70E-87DD-51FE70BA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59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915A492-BACD-617B-7BD4-61D79786F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3" y="1418500"/>
            <a:ext cx="6185984" cy="422376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887A13A1-CE8A-319A-40B5-97F47627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91" y="698718"/>
            <a:ext cx="10416009" cy="1280890"/>
          </a:xfrm>
        </p:spPr>
        <p:txBody>
          <a:bodyPr>
            <a:noAutofit/>
          </a:bodyPr>
          <a:lstStyle/>
          <a:p>
            <a:r>
              <a:rPr lang="fr-FR" sz="2400" dirty="0"/>
              <a:t>4- </a:t>
            </a:r>
            <a:r>
              <a:rPr lang="fr-FR" sz="2400" dirty="0" err="1"/>
              <a:t>Kmeans</a:t>
            </a:r>
            <a:r>
              <a:rPr lang="fr-FR" sz="2400" dirty="0"/>
              <a:t> et Factor </a:t>
            </a:r>
            <a:r>
              <a:rPr lang="fr-FR" sz="2400" dirty="0" err="1"/>
              <a:t>Analysis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4D37DED-46E8-A55D-F5C3-E393ED0A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46" y="293783"/>
            <a:ext cx="4450144" cy="314310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921D4B-0EAD-6C86-60FB-BA78BE0DB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46" y="3429000"/>
            <a:ext cx="4450144" cy="317418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232F74-18CC-C049-18A0-15FDB21D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64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0F32001-6086-05DA-C866-4F863110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329" y="459727"/>
            <a:ext cx="10416009" cy="1280890"/>
          </a:xfrm>
        </p:spPr>
        <p:txBody>
          <a:bodyPr>
            <a:noAutofit/>
          </a:bodyPr>
          <a:lstStyle/>
          <a:p>
            <a:r>
              <a:rPr lang="fr-FR" sz="3200" dirty="0"/>
              <a:t>4- </a:t>
            </a:r>
            <a:r>
              <a:rPr lang="fr-FR" sz="3200" dirty="0" err="1"/>
              <a:t>Kmeans</a:t>
            </a:r>
            <a:r>
              <a:rPr lang="fr-FR" sz="3200" dirty="0"/>
              <a:t> et Factor </a:t>
            </a:r>
            <a:r>
              <a:rPr lang="fr-FR" sz="3200" dirty="0" err="1"/>
              <a:t>Analysis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493ECD-1716-5867-8D8A-23FBCADD9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0" y="1455577"/>
            <a:ext cx="7434174" cy="50834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B621C8-50BC-AD9D-FDA0-9FF1DEE7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067863-DBF6-C7C7-C35F-8864B14D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4" y="787782"/>
            <a:ext cx="4281807" cy="297646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FFE313-8426-79E1-041C-061D9263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5" y="3806390"/>
            <a:ext cx="4329620" cy="30182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441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0F32001-6086-05DA-C866-4F863110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329" y="459727"/>
            <a:ext cx="10416009" cy="1280890"/>
          </a:xfrm>
        </p:spPr>
        <p:txBody>
          <a:bodyPr>
            <a:noAutofit/>
          </a:bodyPr>
          <a:lstStyle/>
          <a:p>
            <a:r>
              <a:rPr lang="fr-FR" sz="3200" dirty="0"/>
              <a:t>4- </a:t>
            </a:r>
            <a:r>
              <a:rPr lang="fr-FR" sz="3200" dirty="0" err="1"/>
              <a:t>Kmeans</a:t>
            </a:r>
            <a:r>
              <a:rPr lang="fr-FR" sz="3200" dirty="0"/>
              <a:t> et Factor </a:t>
            </a:r>
            <a:r>
              <a:rPr lang="fr-FR" sz="3200" dirty="0" err="1"/>
              <a:t>Analysis</a:t>
            </a:r>
            <a:br>
              <a:rPr lang="fr-FR" sz="3200" dirty="0"/>
            </a:br>
            <a:endParaRPr lang="fr-FR" sz="3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B621C8-50BC-AD9D-FDA0-9FF1DEE7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686FC5-8937-993C-D937-FD22189DB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8" y="1740617"/>
            <a:ext cx="11481864" cy="45077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01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4506" y="1494801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8000" b="1" dirty="0" err="1"/>
              <a:t>Kmeans</a:t>
            </a:r>
            <a:r>
              <a:rPr lang="fr-FR" sz="8000" b="1" dirty="0"/>
              <a:t> – RFM </a:t>
            </a:r>
            <a:r>
              <a:rPr lang="fr-FR" sz="8000" b="1" dirty="0" err="1"/>
              <a:t>with</a:t>
            </a:r>
            <a:r>
              <a:rPr lang="fr-FR" sz="8000" b="1" dirty="0"/>
              <a:t> </a:t>
            </a:r>
            <a:r>
              <a:rPr lang="fr-FR" sz="8000" b="1" dirty="0" err="1"/>
              <a:t>Review</a:t>
            </a:r>
            <a:r>
              <a:rPr lang="fr-FR" sz="8000" b="1" dirty="0"/>
              <a:t> Score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161F39-768B-4ECF-D172-1C188280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88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5- Enrichissement </a:t>
            </a:r>
            <a:r>
              <a:rPr lang="fr-FR" dirty="0" err="1"/>
              <a:t>Features</a:t>
            </a:r>
            <a:r>
              <a:rPr lang="fr-FR" dirty="0"/>
              <a:t> RFM –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FD9776-5A1C-B0D0-392C-F2E1A1A0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7" y="1572887"/>
            <a:ext cx="5715593" cy="40767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CD140C-667E-29FB-5461-2ED75601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7" y="1572887"/>
            <a:ext cx="5772102" cy="40767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FB15FF-D92C-B465-460B-6FE61A31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2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5- Enrichissement </a:t>
            </a:r>
            <a:r>
              <a:rPr lang="fr-FR" dirty="0" err="1"/>
              <a:t>Features</a:t>
            </a:r>
            <a:r>
              <a:rPr lang="fr-FR" dirty="0"/>
              <a:t> RFM –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0768B9-7C16-35FF-7A32-E3D577F66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0" y="1364249"/>
            <a:ext cx="3703994" cy="24790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0A40AA-0258-25C2-6599-6984BCE18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1" y="4003367"/>
            <a:ext cx="3703994" cy="266897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B668010-4F58-5A28-F1D0-05F677231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98" y="1272737"/>
            <a:ext cx="6456551" cy="539960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622FADF-647D-1690-40AE-43920CD1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61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5- Enrichissement </a:t>
            </a:r>
            <a:r>
              <a:rPr lang="fr-FR" dirty="0" err="1"/>
              <a:t>Features</a:t>
            </a:r>
            <a:r>
              <a:rPr lang="fr-FR" dirty="0"/>
              <a:t> RFM –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1FB39C-4FD3-3A85-4251-964C32D64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64" y="1354147"/>
            <a:ext cx="7934266" cy="522047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119156-F1CF-A55E-E0C6-4A9646DD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50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5- Enrichissement </a:t>
            </a:r>
            <a:r>
              <a:rPr lang="fr-FR" dirty="0" err="1"/>
              <a:t>Features</a:t>
            </a:r>
            <a:r>
              <a:rPr lang="fr-FR" dirty="0"/>
              <a:t> RFM –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4ED5EA-B46C-5010-D1D7-460CD5CA9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3" y="1543237"/>
            <a:ext cx="3439147" cy="245306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51BF2D-C4FB-F23F-14D8-3A8E81AC6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2" y="4105004"/>
            <a:ext cx="3458243" cy="253839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3029F1-F3CD-AED0-D4D0-3B3F26481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71" y="1543237"/>
            <a:ext cx="7168059" cy="510015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1C3A995-C0BE-AA4C-CE50-BF95E623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6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997" y="1149568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Analyse Exploratoire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8643E3-55BA-D55B-2614-739B565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78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997" y="1149568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Contrat de maintenance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93DE38-04B9-E7F3-5858-C18C16FF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69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1- RFM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0864A8-6022-F63D-1222-E25935C2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BFE5CB-5BED-E998-8512-E57A76C18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04" y="1292772"/>
            <a:ext cx="9672866" cy="537607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55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2- RFM </a:t>
            </a:r>
            <a:r>
              <a:rPr lang="fr-FR" dirty="0" err="1"/>
              <a:t>Features</a:t>
            </a:r>
            <a:r>
              <a:rPr lang="fr-FR" dirty="0"/>
              <a:t> avec analyse factorielle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94CC2D9-7448-55D5-A3E0-D625DF9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4B1308-4623-CAF9-A9E9-509E095A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14" y="1172162"/>
            <a:ext cx="9138380" cy="55017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83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7" y="538897"/>
            <a:ext cx="10717763" cy="1280890"/>
          </a:xfrm>
        </p:spPr>
        <p:txBody>
          <a:bodyPr/>
          <a:lstStyle/>
          <a:p>
            <a:r>
              <a:rPr lang="fr-FR" dirty="0"/>
              <a:t>3- Evolution du temps de mise à jour en fonction de la date de référence</a:t>
            </a:r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E3DBEC-F46D-502E-5975-7824754F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5" y="1819787"/>
            <a:ext cx="11228854" cy="47091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29A279-9B7B-15C1-CE75-36872CD3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86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2AABC-EBA4-FF48-8280-4A041DA70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034" y="2087436"/>
            <a:ext cx="9045682" cy="5249332"/>
          </a:xfrm>
        </p:spPr>
        <p:txBody>
          <a:bodyPr anchor="ctr">
            <a:normAutofit/>
          </a:bodyPr>
          <a:lstStyle/>
          <a:p>
            <a:r>
              <a:rPr lang="fr-FR" sz="9600" b="1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AAB316-DF26-7B06-CB3C-DD1BE8C5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859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1C971FE5-C0A1-9E14-CF19-3613F0F8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35" y="386991"/>
            <a:ext cx="10717763" cy="1280890"/>
          </a:xfrm>
        </p:spPr>
        <p:txBody>
          <a:bodyPr/>
          <a:lstStyle/>
          <a:p>
            <a:r>
              <a:rPr lang="fr-FR" dirty="0"/>
              <a:t>Modification des valeurs aberrantes du jeu de données </a:t>
            </a:r>
            <a:r>
              <a:rPr lang="fr-FR" dirty="0" err="1"/>
              <a:t>geolocation</a:t>
            </a:r>
            <a:endParaRPr lang="fr-FR" dirty="0"/>
          </a:p>
        </p:txBody>
      </p:sp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A54E5724-8E37-6CA0-199F-C372C93C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" y="1731525"/>
            <a:ext cx="6012832" cy="44173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Image 12" descr="Une image contenant carte&#10;&#10;Description générée automatiquement">
            <a:extLst>
              <a:ext uri="{FF2B5EF4-FFF2-40B4-BE49-F238E27FC236}">
                <a16:creationId xmlns:a16="http://schemas.microsoft.com/office/drawing/2014/main" id="{9FED3520-C2AA-5983-3718-095DFE35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1525"/>
            <a:ext cx="6022334" cy="44173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E0A34D7-38F1-F8EC-8217-388FD2DB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453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71FE5-C0A1-9E14-CF19-3613F0F8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35" y="386991"/>
            <a:ext cx="10717763" cy="1280890"/>
          </a:xfrm>
        </p:spPr>
        <p:txBody>
          <a:bodyPr/>
          <a:lstStyle/>
          <a:p>
            <a:r>
              <a:rPr lang="fr-FR" dirty="0"/>
              <a:t>Projection des individus sur le premier plan factoriel du Kernel PCA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6C3428-D1AA-3F27-8B59-1BC4ED97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584D33-25D2-C5C5-737B-3A5A4C9FC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60" y="1667881"/>
            <a:ext cx="8777105" cy="506411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104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7E67065F-1E25-3A7F-1768-1560F72810F2}"/>
              </a:ext>
            </a:extLst>
          </p:cNvPr>
          <p:cNvSpPr txBox="1">
            <a:spLocks/>
          </p:cNvSpPr>
          <p:nvPr/>
        </p:nvSpPr>
        <p:spPr>
          <a:xfrm flipH="1">
            <a:off x="327379" y="2878473"/>
            <a:ext cx="11864621" cy="359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71FE5-C0A1-9E14-CF19-3613F0F8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35" y="386991"/>
            <a:ext cx="10717763" cy="1280890"/>
          </a:xfrm>
        </p:spPr>
        <p:txBody>
          <a:bodyPr/>
          <a:lstStyle/>
          <a:p>
            <a:r>
              <a:rPr lang="fr-FR" dirty="0"/>
              <a:t>Réduction dimensionnelle conservant la structure locale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6C3428-D1AA-3F27-8B59-1BC4ED97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37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0219F9-C42F-B552-929D-373AF8443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93" y="1667881"/>
            <a:ext cx="9494621" cy="48987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175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1- Présentation des jeux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1BE374-3832-07DD-83E9-057F0503A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6" t="13181" r="10347" b="14610"/>
          <a:stretch/>
        </p:blipFill>
        <p:spPr>
          <a:xfrm>
            <a:off x="503852" y="1812290"/>
            <a:ext cx="5657021" cy="43478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ED4638-51A2-5465-9EC9-B95574399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89" y="1819787"/>
            <a:ext cx="5833496" cy="43403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843B41-954E-3421-79F8-25ADC065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32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2- Nettoyage des jeux de données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5BE2787-FB73-EC63-51B2-C16BC9C3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59" y="1640478"/>
            <a:ext cx="11864622" cy="1200386"/>
          </a:xfrm>
        </p:spPr>
        <p:txBody>
          <a:bodyPr>
            <a:normAutofit/>
          </a:bodyPr>
          <a:lstStyle/>
          <a:p>
            <a:r>
              <a:rPr lang="fr-FR" sz="1400" dirty="0"/>
              <a:t>Nettoyage des commandes (correspondance des dates)</a:t>
            </a:r>
          </a:p>
          <a:p>
            <a:r>
              <a:rPr lang="fr-FR" sz="1400" dirty="0"/>
              <a:t>Correspondances entre les jeux de données </a:t>
            </a:r>
          </a:p>
          <a:p>
            <a:endParaRPr lang="fr-FR" sz="1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C404F0-5853-840F-9CB3-15252511D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9" y="2953368"/>
            <a:ext cx="6040730" cy="35176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1FD9170-EFC4-1CC8-886E-BA9B911D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45" y="2026353"/>
            <a:ext cx="6326836" cy="37319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AA5975-EEC5-4EB6-1BF2-16C83494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34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251" y="615005"/>
            <a:ext cx="10617724" cy="1280890"/>
          </a:xfrm>
        </p:spPr>
        <p:txBody>
          <a:bodyPr/>
          <a:lstStyle/>
          <a:p>
            <a:r>
              <a:rPr lang="fr-FR" dirty="0"/>
              <a:t>3- Exemple du jeu de données </a:t>
            </a:r>
            <a:r>
              <a:rPr lang="fr-FR" dirty="0" err="1"/>
              <a:t>order_reviews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0D1071-A277-3692-A77E-04A3A8FA0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" y="1981642"/>
            <a:ext cx="5385076" cy="37631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6447F4-B320-887C-49CB-D5E4A058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8791"/>
            <a:ext cx="5633672" cy="3746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AB550B-9153-2627-31B6-09AACAD2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98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251" y="615005"/>
            <a:ext cx="10617724" cy="1280890"/>
          </a:xfrm>
        </p:spPr>
        <p:txBody>
          <a:bodyPr/>
          <a:lstStyle/>
          <a:p>
            <a:r>
              <a:rPr lang="fr-FR" dirty="0"/>
              <a:t>3- Exemple du jeu de données </a:t>
            </a:r>
            <a:r>
              <a:rPr lang="fr-FR" dirty="0" err="1"/>
              <a:t>order_reviews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AB550B-9153-2627-31B6-09AACAD2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AEB660-3887-43F8-9F07-99DF24E9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42" y="1774569"/>
            <a:ext cx="10232156" cy="47548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6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2C11-6845-2245-6C99-1E22C661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70" y="538897"/>
            <a:ext cx="8911687" cy="1280890"/>
          </a:xfrm>
        </p:spPr>
        <p:txBody>
          <a:bodyPr/>
          <a:lstStyle/>
          <a:p>
            <a:r>
              <a:rPr lang="fr-FR" dirty="0"/>
              <a:t>4- Construction du jeu de données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E353A5D-1F86-014B-2BA1-8892682D9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14046" r="8474" b="16829"/>
          <a:stretch/>
        </p:blipFill>
        <p:spPr>
          <a:xfrm>
            <a:off x="781050" y="1819787"/>
            <a:ext cx="7556348" cy="41424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BC33EF8-2854-6427-C8C1-54984519CAD0}"/>
              </a:ext>
            </a:extLst>
          </p:cNvPr>
          <p:cNvSpPr txBox="1">
            <a:spLocks/>
          </p:cNvSpPr>
          <p:nvPr/>
        </p:nvSpPr>
        <p:spPr>
          <a:xfrm>
            <a:off x="8814123" y="1763709"/>
            <a:ext cx="2901151" cy="4555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Features </a:t>
            </a:r>
            <a:r>
              <a:rPr lang="en-GB" sz="2000" u="sng" dirty="0" err="1"/>
              <a:t>Supplémentaires</a:t>
            </a:r>
            <a:r>
              <a:rPr lang="en-GB" sz="2000" dirty="0"/>
              <a:t> :</a:t>
            </a:r>
          </a:p>
          <a:p>
            <a:pPr marL="0" indent="0">
              <a:buNone/>
            </a:pPr>
            <a:endParaRPr lang="en-GB" sz="2000" dirty="0"/>
          </a:p>
          <a:p>
            <a:pPr>
              <a:buFontTx/>
              <a:buChar char="-"/>
            </a:pPr>
            <a:r>
              <a:rPr lang="en-GB" sz="2000" dirty="0"/>
              <a:t>Review Score</a:t>
            </a:r>
          </a:p>
          <a:p>
            <a:pPr>
              <a:buFontTx/>
              <a:buChar char="-"/>
            </a:pPr>
            <a:r>
              <a:rPr lang="en-GB" sz="2000" dirty="0" err="1"/>
              <a:t>Nombre</a:t>
            </a:r>
            <a:r>
              <a:rPr lang="en-GB" sz="2000" dirty="0"/>
              <a:t> de </a:t>
            </a:r>
            <a:r>
              <a:rPr lang="en-GB" sz="2000" dirty="0" err="1"/>
              <a:t>commentaires</a:t>
            </a:r>
            <a:endParaRPr lang="en-GB" sz="2000" dirty="0"/>
          </a:p>
          <a:p>
            <a:pPr>
              <a:buFontTx/>
              <a:buChar char="-"/>
            </a:pPr>
            <a:r>
              <a:rPr lang="en-GB" sz="2000" dirty="0" err="1"/>
              <a:t>Variantes</a:t>
            </a:r>
            <a:r>
              <a:rPr lang="en-GB" sz="2000" dirty="0"/>
              <a:t> de construction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B6C8E5-5872-07A5-B7ED-AB404221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4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3DFC390-1417-5DE3-BFD5-57610627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273" y="585550"/>
            <a:ext cx="10233386" cy="1280890"/>
          </a:xfrm>
        </p:spPr>
        <p:txBody>
          <a:bodyPr/>
          <a:lstStyle/>
          <a:p>
            <a:r>
              <a:rPr lang="fr-FR" dirty="0"/>
              <a:t>5- Analyse Univariée et </a:t>
            </a:r>
            <a:r>
              <a:rPr lang="fr-FR" dirty="0" err="1"/>
              <a:t>features</a:t>
            </a:r>
            <a:r>
              <a:rPr lang="fr-FR" dirty="0"/>
              <a:t> engineering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57BF22-D838-ECA1-F830-D899B2736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0" y="1374710"/>
            <a:ext cx="5777543" cy="30346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A8D6B4-9D8E-FCD9-DBCA-709ECB298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86" y="3271981"/>
            <a:ext cx="6541017" cy="34391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F19F1D6A-DBE3-E9EB-BCD6-212E4BD947C6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6326513" y="2892045"/>
            <a:ext cx="2251282" cy="379936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2D7A008-67A6-FB3D-D226-159B2EDF1E98}"/>
              </a:ext>
            </a:extLst>
          </p:cNvPr>
          <p:cNvSpPr txBox="1"/>
          <p:nvPr/>
        </p:nvSpPr>
        <p:spPr>
          <a:xfrm>
            <a:off x="8057471" y="1577236"/>
            <a:ext cx="3228392" cy="107721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b="1" dirty="0"/>
              <a:t>Passage au logarithme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6CC5C8-185F-1B60-A171-37AB52C4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D1E4-1943-418C-9F29-9DC83C1A011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37990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27417</TotalTime>
  <Words>392</Words>
  <Application>Microsoft Office PowerPoint</Application>
  <PresentationFormat>Grand écran</PresentationFormat>
  <Paragraphs>127</Paragraphs>
  <Slides>37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Brin</vt:lpstr>
      <vt:lpstr>Segmentez les clients d’un site E-Commerce</vt:lpstr>
      <vt:lpstr>Sommaire</vt:lpstr>
      <vt:lpstr>Analyse Exploratoire</vt:lpstr>
      <vt:lpstr>1- Présentation des jeux de données</vt:lpstr>
      <vt:lpstr>2- Nettoyage des jeux de données</vt:lpstr>
      <vt:lpstr>3- Exemple du jeu de données order_reviews</vt:lpstr>
      <vt:lpstr>3- Exemple du jeu de données order_reviews</vt:lpstr>
      <vt:lpstr>4- Construction du jeu de données</vt:lpstr>
      <vt:lpstr>5- Analyse Univariée et features engineering</vt:lpstr>
      <vt:lpstr>6- Analyse bivariée</vt:lpstr>
      <vt:lpstr>7- Analyse en composantes principales</vt:lpstr>
      <vt:lpstr>Modélisations</vt:lpstr>
      <vt:lpstr>Présentation PowerPoint</vt:lpstr>
      <vt:lpstr>Kmeans - RFM</vt:lpstr>
      <vt:lpstr>1- Kmeans – Features RFM</vt:lpstr>
      <vt:lpstr>1- Kmeans – Features RFM</vt:lpstr>
      <vt:lpstr>DBSCAN - RFM</vt:lpstr>
      <vt:lpstr>2- DBSCAN – Features RFM</vt:lpstr>
      <vt:lpstr>Réduction dimensionnelle par PCA</vt:lpstr>
      <vt:lpstr>3- Réduction dimensionnelle et visualisation des features RFM  </vt:lpstr>
      <vt:lpstr>3- Réduction dimensionnelle et visualisation des features RFM  </vt:lpstr>
      <vt:lpstr>4- Kmeans et Factor Analysis </vt:lpstr>
      <vt:lpstr>4- Kmeans et Factor Analysis </vt:lpstr>
      <vt:lpstr>4- Kmeans et Factor Analysis </vt:lpstr>
      <vt:lpstr>Kmeans – RFM with Review Score</vt:lpstr>
      <vt:lpstr>5- Enrichissement Features RFM – Review Score</vt:lpstr>
      <vt:lpstr>5- Enrichissement Features RFM – Review Score</vt:lpstr>
      <vt:lpstr>5- Enrichissement Features RFM – Review Score</vt:lpstr>
      <vt:lpstr>5- Enrichissement Features RFM – Review Score</vt:lpstr>
      <vt:lpstr>Contrat de maintenance</vt:lpstr>
      <vt:lpstr>1- RFM Features</vt:lpstr>
      <vt:lpstr>2- RFM Features avec analyse factorielle</vt:lpstr>
      <vt:lpstr>3- Evolution du temps de mise à jour en fonction de la date de référence</vt:lpstr>
      <vt:lpstr>Conclusion</vt:lpstr>
      <vt:lpstr>Modification des valeurs aberrantes du jeu de données geolocation</vt:lpstr>
      <vt:lpstr>Projection des individus sur le premier plan factoriel du Kernel PCA </vt:lpstr>
      <vt:lpstr>Réduction dimensionnelle conservant la structure locale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DEFINISSEZ VOTRE STRATEGIE D’APPRENTISSAGE</dc:title>
  <dc:creator>Younes EL RHAZALI</dc:creator>
  <cp:lastModifiedBy>Younes EL RHAZALI</cp:lastModifiedBy>
  <cp:revision>452</cp:revision>
  <dcterms:created xsi:type="dcterms:W3CDTF">2022-06-07T04:18:38Z</dcterms:created>
  <dcterms:modified xsi:type="dcterms:W3CDTF">2022-10-22T20:32:48Z</dcterms:modified>
</cp:coreProperties>
</file>